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62" r:id="rId3"/>
    <p:sldId id="257" r:id="rId4"/>
    <p:sldId id="259" r:id="rId5"/>
    <p:sldId id="258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4-04-04T12:52:23.746"/>
    </inkml:context>
    <inkml:brush xml:id="br0">
      <inkml:brushProperty name="width" value="0.05292" units="cm"/>
      <inkml:brushProperty name="height" value="0.05292" units="cm"/>
      <inkml:brushProperty name="color" value="#9DBB61"/>
    </inkml:brush>
  </inkml:definitions>
  <inkml:trace contextRef="#ctx0" brushRef="#br0">14446 5179,'0'0,"0"0,0 0,0 0,0 119,0-79,0-1,0 21,0 19,-20 21,20-1,-19 0,19-20,-20 21,20-21,0-20,-20 1,20-20,0-20,0-1,0 1,0 0,0-20</inkml:trace>
  <inkml:trace contextRef="#ctx0" brushRef="#br0" timeOffset="811.0811">14069 5278,'0'0,"0"0,0 0,0 0,0 0,0 0,0 0,40-99,0 79,-1-20,21 21,-1-21,1 20,19 0,-19 0,19 1,-19 19,-21 0,21 39,-40-19,0 40,-20-1,-20 1,0 19,-20 0,1 1,-21-21,0 1,21-1,-21-39,40 20,-19-40,19 20,20-20,0 0,20 0,0 0,19 20,-19-1,20 21,-1-20,-19 40,20-21,-20 21,20-21,-21 21,1-20,0-1,0-19,-20 0,0 0,20 0,-20 0,0-20</inkml:trace>
  <inkml:trace contextRef="#ctx0" brushRef="#br0" timeOffset="1370.137">14883 5854,'0'0,"0"0,0 0,0 0,0 0,0 0,0 0,0 0,0 0,79 79,-59-79,0-20,20 0,-21 1,1-1,-20-20,0 0,0 1,-20 19,1 0,-21 0,20 40,-20 0,1 19,-1 1,20 20,0-1,20 1,0-21,20 1,0-20,0 0,0 0,-1-20,-19 19,20-19,20 0,-20 0,-20 0</inkml:trace>
  <inkml:trace contextRef="#ctx0" brushRef="#br0" timeOffset="3873.3873">15319 5695,'0'0,"0"0,0 0,0 0,0 0,0 0,-39 119,39-59,0-1,0 20,-20 1,20 19,0-20,-20 1,0-1,0 0,0-19,1-20,-21-20,0-1,1-19,19-19,-20-1,20 0,20 0,-20 0,0 0,20 0,0 1,0-21,0 40</inkml:trace>
  <inkml:trace contextRef="#ctx0" brushRef="#br0" timeOffset="4082.4082">15240 5318,'0'0,"0"0,0 0,0 0,0 0,0 0,0 0,0 0,0 0,0 0,0 0</inkml:trace>
  <inkml:trace contextRef="#ctx0" brushRef="#br0" timeOffset="4807.4807">15478 5893,'0'0,"0"0,0 0,0 0,0 0,0 0,0 0,0 0,0 0,99-19,-59-1,-20-20,20 0,-21 1,1-1,-20 0,0 20,-20 1,1 19,-21 0,20 19,-20 21,1 0,19 19,0 1,0-1,0 1,40-20,-20-1,40 1,-20-40,19 0,-19 0,0 0,0 0,20-20,-21 20,1-20,-20 20</inkml:trace>
  <inkml:trace contextRef="#ctx0" brushRef="#br0" timeOffset="5137.5137">15994 5556,'0'0,"0"0,0 0,0 0,-79 79,79-39,-20-20,20 20,-20 19,20 1,0-1,0-19,20 0,20-1,-1-19,1-20,0 0,-1 0,-19 0,0-20,20 0,-21 20,21-39,-40 39</inkml:trace>
  <inkml:trace contextRef="#ctx0" brushRef="#br0" timeOffset="5465.5465">16431 5080,'0'0,"0"0,0 0,0 0,0 0,0 0,-40 139,40-80,0 21,-20 39,20 0,0-20,-20 20,20-20,0-19,0-1,-20-39,20-21,0 1,0 0,0-20,0 0,0 0</inkml:trace>
  <inkml:trace contextRef="#ctx0" brushRef="#br0" timeOffset="5770.577">16133 5635,'0'0,"0"0,0 0,0 0,0 0,0 0,99 20,-59-20,0 0,-1 20,21-40,-21 20,1 0,-20 0,20 0,-20-20,-1 20,1-19,-20 19</inkml:trace>
  <inkml:trace contextRef="#ctx0" brushRef="#br0" timeOffset="6040.604">16728 5496,'0'0,"0"0,0 0,0 0,-39 120,39-81,0 1,0 19,-20 1,20 19,0-19,-20-1,20-19,0 0,0-20,0-1,0-19,0 0,0-19,0 19</inkml:trace>
  <inkml:trace contextRef="#ctx0" brushRef="#br0" timeOffset="6460.646">16947 5576,'0'0,"0"0,0 0,0 0,-40 99,40-59,0-1,0 1,0 20,0 19,20-19,0-21,-20 1,39-20,-19-20,0-20,0-20,0 1,-1-21,1-19,-20 19,0-19,-20 39,-19 0,19 1,-20 39,20 0,1 20,-1-1,0-19,0 20,20 20,-20-20,20-20</inkml:trace>
  <inkml:trace contextRef="#ctx0" brushRef="#br0" timeOffset="7050.705">17304 5536,'0'0,"0"0,0 0,0 0,-20 139,20-99,0-1,0 21,0 0,0 19,0-20,0 1,0-40,0 0,20-40,-20 0,0-40,20 1,-1-20,1-1,0 1,0-1,20 21,-1 19,-19 20,0 20,0 20,0 20,-20 0,20 19,-20 20,0-19,19 0,-19-21,0-19,0 0,0 0,0 0,0-20,20 0,-20 0</inkml:trace>
  <inkml:trace contextRef="#ctx0" brushRef="#br0" timeOffset="7661.7661">18236 4941,'0'0,"0"0,0 0,0 0,0 0,0 0,0 0,0 0,0 0,0 0,80-99,-21 99,-19 0,20 19,-1 1,-19 0,-20 20,-1 0,-19 39,-39-20,-1 21,-19 19,-1-20,0 21,1-21,-1 0,21 1,19-21,0-19,20 0,20-20,0-1,19-19,21 0,-20 0,19 0,-19-19,0 19,-1 0,-19-20,0 20,0 0,-20-20,0 20</inkml:trace>
  <inkml:trace contextRef="#ctx0" brushRef="#br0" timeOffset="8112.8112">18812 5477,'0'0,"0"0,0 0,0 0,0 0,0 0,0 0,-80 119,80-80,-19 21,19-1,0 21,19-21,-19-19,40-20,-20 0,20-40,-1 0,-19-20,20-19,-40-1,20 1,-40-1,20 21,-40-1,20 0,-19 20,19 20,0 0,0 0,0 0,20 0,-20 20,20-20</inkml:trace>
  <inkml:trace contextRef="#ctx0" brushRef="#br0" timeOffset="8636.8636">19110 5496,'0'0,"0"0,0 0,0 0,-20 159,20-119,0 0,0-1,0 21,0-1,0-19,0-20,0-20,0-40,20 1,-20-21,0 0,19 1,1-20,0 19,0 20,0 1,0 39,-1 19,1 1,-20 20,20 20,-20-1,20-19,-20-1,0 1,20-20,-20-20,0 20,20-20,-20 0,20-20,-20 0,0 20</inkml:trace>
  <inkml:trace contextRef="#ctx0" brushRef="#br0" timeOffset="9089.9089">19506 5596,'0'0,"0"0,0 0,0 0,0 0,0 0,0 0,0 0,0 0,119 0,-99-20,0-20,20 0,-40 1,20-1,-20 0,-20 21,0-1,0 20,-20 20,1 19,-1 1,0 39,1-19,19 19,20-19,0-1,0 1,40-20,-21-40,21 19,0-38,-1 19,-19 0,0-20,20 0,-20-20,19 0,-39 40</inkml:trace>
  <inkml:trace contextRef="#ctx0" brushRef="#br0" timeOffset="9494.9494">20122 5219,'0'0,"0"0,0 0,0 0,0 0,-80 19,60 1,0 0,1 0,-21 20,40-1,-20 1,20 0,20-1,0 1,19 20,1-21,-20 1,-20 0,20-1,-40-19,0 20,-20-20,1 0,-1 0,20-1,0-19,-19 20,19-20,-20 0,40 0</inkml:trace>
  <inkml:trace contextRef="#ctx0" brushRef="#br0" timeOffset="15526.5525">14188 4762,'0'0,"0"0,0 0,0 0,0 0,0 0,-99-20,99 1,-20-1,-19 0,19-20,-20 20,20-19,-20 19,1 0,-1-20,-19 20,19 1,-20-1,1 0,-1 0,21 0,-21 0,1 20,-1-19,0 19,1 0,-20 0,19 0,1 0,-21 19,21 1,-1-20,-19 20,19 0,-19 0,19 19,-19-19,19 0,1 20,-21 0,21-1,-20 1,19 0,0-1,1 21,-20-21,19 1,1 20,-1-1,0-19,1 19,-1 1,1-1,-1-19,21 20,-21-1,20 21,-19-21,19 1,0 19,1 0,-1 1,0-21,1 21,-1-1,0 0,21 1,-21-1,0 1,20-1,0 0,1 1,-1-21,0 21,0-1,0 0,0-19,1 19,19-19,-20 19,20-39,0 19,-20 1,20-1,0-19,0-20,-20 20,20-20,0-1,0 1,-20-20,20 0,-20 0,20-20,-19 1,-1-1,20-20,-20 0,0 1,0-1,0 0,0 1,20-1,-19 20,19 0,0 20,0 20,19 20,1-1,-20 21,20 19,0 1,0-1,0-19,0 19,-1-20,1-19,-20-20,20-20,0-20,0-20,0 1,19-21,-19-19,0 19,20-19,-21 19,1 21,0-1,0 0,0 21,-20-1,20 0,-20 20</inkml:trace>
  <inkml:trace contextRef="#ctx0" brushRef="#br0" timeOffset="18088.8087">17185 6409,'0'0,"0"0,0 0,0 0,0 0,0 0,0 0,0 0,0 0,-60 159,40-80,0 1,1 19,-1 20,0 0,0 20,0 0,0 0,1 20,-1-21,0 41,0 0,0-21,0 21,1 19,-1-19,-20 19,20 1,0-1,0 1,-19-1,19 1,-20-1,20 1,-19-1,19 0,-20 1,20-21,-19 21,19-21,-20-19,20 0,-19 0,19 0,0-21,-20 1,20 0,0-20,-19 0,19-19,0-1,0 0,0 0,1-19,-1-21,0 1,20-1,-20-19,0-20,20 0,-20-20,20 0,0-20,0 0,0-20,-19-19,19-1,0-19,0-1,19 1,-19-20,0 19,0-19,0 20,20-1,-20 21,0-1,0 41,0-21,0 40,20 20,-40 0,40 19,-20 21,-20 19,20 0,0 21,0-1,0 0,0 0,0 1,20-1,-20-40,0 21,0-41,20-19,-20 0,20-40,0 0,-1-19,1-1,0-19,20-1,-20-19,19 19,-19-19,20 19,-20 1,0 19,-1 20,1-20,-20 1,40-21,-40 60</inkml:trace>
  <inkml:trace contextRef="#ctx0" brushRef="#br0" timeOffset="19696.9695">18038 6389,'0'0,"0"0,0 0,0 0,0 0,-40 139,40-99,0 20,0-1,-20 40,20 1,0 19,-19 0,19 20,-20-1,20 21,-20 0,20 0,0-1,0 21,0 0,0-1,0 1,0-1,20-19,-20 20,20-20,-1-1,-19 1,20-20,0 0,0 0,-20 0,20-40,0 20,0-20,-20-19,19-1,-19-39,20 19,-20-39,0 20,-20-40,20 0,-19-20,-1 0,0-20,0-19,0-1,-20 1,21-21,-21 1,20 0,-20-1,21 21,-21-21,20 41,20-1,-20 0,20 20,0 20,0 20,0 0,20 20,0 19,0 1,0 19,-1 1,1-1,20 0,-20 1,0-21,19 1,-19-1,0-39,0 0,0-20,0-40,-1 20,1-39,0 19,-20-19,20 19,-20 0,20 20,-20-19,20-1,-20-19,0 59</inkml:trace>
  <inkml:trace contextRef="#ctx0" brushRef="#br0" timeOffset="21833.1831">20638 5536,'0'0,"0"0,0 0,0 0,0 0,59-79,-39 59,0 0,19 0,21 0,-1-19,1 19,19-20,1 20,19-19,0 19,0-20,20 20,1 0,-1 1,0 19,0-20,0 20,20 20,-20-20,0 19,20 1,-20 20,0 0,0-1,0 21,-20-20,0 19,1 1,-1 19,-20-19,20 19,-19 0,-1 1,-19-1,19 0,-19 1,-1 19,1-20,-21 21,21-21,-20 20,19-19,-19 19,0 0,-1 0,-19 0,20 1,-20-1,-1 0,1 0,0 1,0-1,0 0,0 0,-20 0,19 20,-19-19,20-1,-20 0,0 0,0 1,0-21,0 20,0 0,0 1,-20-1,20-20,-19 20,19 1,-20-21,20 20,-20 0,0-19,0 19,0-20,1 1,19-1,-20 1,0-1,0 0,0 1,0-21,1 1,-1-1,0 1,0-1,0-19,-20 0,21-1,-21 1,20 0,-20-1,21-19,-1 0,-20 0,20 0,20-20,-20 20,0-20,20 0,0 0,0 0,0-20,0 20,0-20,0 20,20-20,-20-20,20 21,0-21,0 0,0 20,-20-19,20-1,-1 20,-19 0,20 0,-20 20,0 0,0 20,-20 0,20 20,-19 19,-1 1,0-1,0 1,0 0,20-1,-20 1,0-1,20-19,0-20,20-20,-20 0,40 0,-20-40,20 0,19 1,-19-1,19-20,-19 21,0-1,-1 20,-19 0,20 0,-20 20,-20 0,20 0,-20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4-04-04T13:23:19.256"/>
    </inkml:context>
    <inkml:brush xml:id="br0">
      <inkml:brushProperty name="width" value="0.05292" units="cm"/>
      <inkml:brushProperty name="height" value="0.05292" units="cm"/>
      <inkml:brushProperty name="color" value="#9DBB61"/>
    </inkml:brush>
  </inkml:definitions>
  <inkml:trace contextRef="#ctx0" brushRef="#br0">18157 10854,'0'20,"0"-20,-20 40,0-20,-19 19,39-19,-20 0,20 0,-20-20,20 20,-20-20,20 0,20 0,0-40,20 20,-1-39,1-1,19 20,-19-19,0 19,-1 20,-19 20,-20 0,0 0,0 60,0-20,-20 19,-19-19,-1 19,0-19,21 0,-1-1,0-39,20 40,-20-40,20 0,20-20,0-19,19-1,21-39,-1 39,1-40,19 21,-19 19,-20 1,-21 39,1 0,-20 0,-20 19,1 41,-21-20,0 19,-19 1,19-21,0 1,1 0,19-20,20 19,-20-39,20 0,0 0,20-39,19-21,1 1,20-21,-21 40,1 1,-20-21,0 60,-20 0,0 20,0 40,-20-21,-20 41,-39-1,19 0,21-39,-1 0,20-1,0-19,20-20,0 0,0 0,0 0,0-20,40-39,-20 19,39-39,21 0,-41 39,21-20,-40 40,0-19,-20 39,0 20,-20 39,0-19,-40 19,21 1,-41-1,21 1,-1-20,1-1,19-19,20 20,0-20,20-20,20 0,-20-20,20 0,0 0,39-59,-19 39,20-19,-1 19,1-20,-40 41,-1-1,1 20,0-20,-20 20,0 40,-40-1,21 1,-41 19,20-19,1 0,-21-1,40 1,-19-20,39 0,0-20,0 20,0-20,0 0,19-40,41 20,-20-39,-1 19,21 0,-1-19,-19 19,-20 40,0-20,-20 20,0 40,-20 0,0-1,-39 41,19-41,-20 41,21-41,-1 1,20 20,0-21,20-39,0 0,0 0,20-20,0-39,39 19,21-39,-21 19,21 1,-1-21,-39 61,-1-21,-19 40,-20 0,0 0,0 20,-20 0,1 19,-21 21,-20-21,21 1,-1 40,20-61,-19 21,39-20,-20 0,20-20,0-20,20 0,-1-20,41 1,-20-21,39 1,-39-1,19 20,-19 21,-20-21,-20 40,20 0,-20 0,0 0,0 20,-20 0,0 39,-20-39,20 20,-19-1,39 1,-20 0,20-40,0 0,0 0,20 0,-1-40,21 20,0-20,-20 1,19 19,-19 0,0 20,-20 0,0 20,-20 20,20 19,-39 1,-1-21,20-19,0 20,20-40,0 0,0-40,0 20,0-39</inkml:trace>
  <inkml:trace contextRef="#ctx0" brushRef="#br0" timeOffset="984.0984">18276 10259,'0'0,"0"0,40 0,-1 0,-19 0,20 0,0 0,-20 0,-1 0,21 0,-40 0,20 0,-20 0,20 0,-20 0,20 0,-20 0,19 0,-19 0,20 0,0 0,-20 0,20 20,-20-20,20 0,-20 0,0 20</inkml:trace>
  <inkml:trace contextRef="#ctx0" brushRef="#br0" timeOffset="1808.1808">18276 10517,'0'0,"20"0,-20 0,20 0,0 0,-1 0,1 0,-20 0,40 0,-40 0,40 0,-40 0,20 0,-1 0,-19 0,40 0,-40 0,40 0,-40 0,20 0,-1 0,1 0,-20 0,20 0,-20 0,20 0,-20 0,20 0,0 0,-20 0,0 20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29A90-7945-4CED-8E5B-297C362D53BB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BB199-32F4-4469-8B61-BCB129955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17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 smtClean="0"/>
              <a:t>Null the person is innocent you are the prosecutor so you have to prove guilt so null (innocence) assumed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5BB199-32F4-4469-8B61-BCB129955A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36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3CEF4BE-D4D9-48B5-9FE2-24A8DD5214C1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1D4FAA7-8546-42D7-A0ED-C11A9CB5E4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youtube.com/watch?v=-FtlH4svqx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Hypothesis Testing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Testing Outlandish Claims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9169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sz="3600" dirty="0" smtClean="0"/>
                  <a:t>Claim: This die is </a:t>
                </a:r>
                <a:r>
                  <a:rPr lang="en-US" sz="3600" dirty="0"/>
                  <a:t>NOT FAIR.</a:t>
                </a:r>
              </a:p>
              <a:p>
                <a:r>
                  <a:rPr lang="en-US" sz="3600" dirty="0"/>
                  <a:t>The claim states that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𝑝</m:t>
                    </m:r>
                    <m:r>
                      <a:rPr lang="en-US" sz="3600" i="1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type m:val="skw"/>
                        <m:ctrlPr>
                          <a:rPr lang="en-US" sz="36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3600" i="1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3600" dirty="0"/>
              </a:p>
              <a:p>
                <a:r>
                  <a:rPr lang="en-US" sz="3600" dirty="0"/>
                  <a:t>Since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𝑝</m:t>
                    </m:r>
                    <m:r>
                      <a:rPr lang="en-US" sz="3600" i="1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type m:val="skw"/>
                        <m:ctrlPr>
                          <a:rPr lang="en-US" sz="36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600" dirty="0" smtClean="0"/>
                  <a:t> </a:t>
                </a:r>
                <a:r>
                  <a:rPr lang="en-US" sz="3600" dirty="0"/>
                  <a:t>is a statement of inequality, it will be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600" dirty="0"/>
                  <a:t>.</a:t>
                </a:r>
              </a:p>
              <a:p>
                <a:r>
                  <a:rPr lang="en-US" sz="3600" dirty="0"/>
                  <a:t>Therefore,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 must be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𝑝</m:t>
                    </m:r>
                    <m:r>
                      <a:rPr lang="en-US" sz="3600" i="1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type m:val="skw"/>
                        <m:ctrlPr>
                          <a:rPr lang="en-US" sz="36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3600" i="1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3600" dirty="0">
                  <a:ea typeface="Cambria Math"/>
                </a:endParaRPr>
              </a:p>
              <a:p>
                <a:r>
                  <a:rPr lang="en-US" sz="3600" dirty="0"/>
                  <a:t>What kind of test will this test be?</a:t>
                </a:r>
              </a:p>
              <a:p>
                <a:pPr lvl="1"/>
                <a:r>
                  <a:rPr lang="en-US" sz="2800" dirty="0"/>
                  <a:t>Left-Tailed</a:t>
                </a:r>
              </a:p>
              <a:p>
                <a:pPr lvl="1"/>
                <a:r>
                  <a:rPr lang="en-US" sz="2800" dirty="0"/>
                  <a:t>Right-Tailed</a:t>
                </a:r>
              </a:p>
              <a:p>
                <a:pPr lvl="1"/>
                <a:r>
                  <a:rPr lang="en-US" sz="2800" dirty="0"/>
                  <a:t>Two-Tailed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2965" b="-3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Another Example</a:t>
            </a:r>
            <a:endParaRPr lang="en-US" b="1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24200" y="5867400"/>
            <a:ext cx="1828800" cy="0"/>
          </a:xfrm>
          <a:prstGeom prst="straightConnector1">
            <a:avLst/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6486480" y="3693240"/>
              <a:ext cx="321840" cy="4431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77120" y="3683880"/>
                <a:ext cx="340560" cy="461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7001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Another Example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sz="3000" dirty="0" smtClean="0"/>
                  <a:t>Claim: The average height of all boys is 6 feet or taller.</a:t>
                </a:r>
              </a:p>
              <a:p>
                <a:r>
                  <a:rPr lang="en-US" sz="3000" dirty="0"/>
                  <a:t>The claim states that 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3000" i="1" smtClean="0">
                        <a:latin typeface="Cambria Math"/>
                        <a:ea typeface="Cambria Math"/>
                      </a:rPr>
                      <m:t>≥6.</m:t>
                    </m:r>
                  </m:oMath>
                </a14:m>
                <a:endParaRPr lang="en-US" sz="3000" dirty="0" smtClean="0">
                  <a:ea typeface="Cambria Math"/>
                </a:endParaRPr>
              </a:p>
              <a:p>
                <a:r>
                  <a:rPr lang="en-US" sz="3000" dirty="0" smtClean="0"/>
                  <a:t>Since 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3000" i="1">
                        <a:latin typeface="Cambria Math"/>
                        <a:ea typeface="Cambria Math"/>
                      </a:rPr>
                      <m:t>≥6</m:t>
                    </m:r>
                  </m:oMath>
                </a14:m>
                <a:r>
                  <a:rPr lang="en-US" sz="3000" dirty="0" smtClean="0"/>
                  <a:t> is a statement of equality (you know, the ‘or equal to’), </a:t>
                </a:r>
                <a:r>
                  <a:rPr lang="en-US" sz="3000" dirty="0"/>
                  <a:t>it will be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0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000" dirty="0" smtClean="0"/>
                  <a:t>.</a:t>
                </a:r>
              </a:p>
              <a:p>
                <a:r>
                  <a:rPr lang="en-US" sz="3000" dirty="0" smtClean="0"/>
                  <a:t>Therefore,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000" i="1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000" dirty="0" smtClean="0"/>
                  <a:t> will be 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3000" b="0" i="1" smtClean="0">
                        <a:latin typeface="Cambria Math"/>
                        <a:ea typeface="Cambria Math"/>
                      </a:rPr>
                      <m:t>&lt;6</m:t>
                    </m:r>
                  </m:oMath>
                </a14:m>
                <a:r>
                  <a:rPr lang="en-US" sz="3000" dirty="0" smtClean="0"/>
                  <a:t>.</a:t>
                </a:r>
              </a:p>
              <a:p>
                <a:r>
                  <a:rPr lang="en-US" sz="3600" dirty="0" smtClean="0"/>
                  <a:t>What </a:t>
                </a:r>
                <a:r>
                  <a:rPr lang="en-US" sz="3600" dirty="0"/>
                  <a:t>kind of test will this test be?</a:t>
                </a:r>
              </a:p>
              <a:p>
                <a:pPr lvl="1"/>
                <a:r>
                  <a:rPr lang="en-US" sz="2800" dirty="0"/>
                  <a:t>Left-Tailed</a:t>
                </a:r>
              </a:p>
              <a:p>
                <a:pPr lvl="1"/>
                <a:r>
                  <a:rPr lang="en-US" sz="2800" dirty="0"/>
                  <a:t>Right-Tailed</a:t>
                </a:r>
              </a:p>
              <a:p>
                <a:pPr lvl="1"/>
                <a:r>
                  <a:rPr lang="en-US" sz="2800" dirty="0" smtClean="0"/>
                  <a:t>Two-Tailed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2291" b="-3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 flipH="1">
            <a:off x="3124200" y="5029200"/>
            <a:ext cx="1828800" cy="0"/>
          </a:xfrm>
          <a:prstGeom prst="straightConnector1">
            <a:avLst/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03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Another Example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sz="3000" dirty="0" smtClean="0"/>
                  <a:t>Claim: The average height of all girls is less than 5 feet.</a:t>
                </a:r>
              </a:p>
              <a:p>
                <a:r>
                  <a:rPr lang="en-US" sz="3000" dirty="0"/>
                  <a:t>The claim states that 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3000" b="0" i="1" smtClean="0">
                        <a:latin typeface="Cambria Math"/>
                        <a:ea typeface="Cambria Math"/>
                      </a:rPr>
                      <m:t>&lt;5</m:t>
                    </m:r>
                    <m:r>
                      <a:rPr lang="en-US" sz="3000" i="1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3000" dirty="0" smtClean="0">
                  <a:ea typeface="Cambria Math"/>
                </a:endParaRPr>
              </a:p>
              <a:p>
                <a:r>
                  <a:rPr lang="en-US" sz="3000" dirty="0" smtClean="0"/>
                  <a:t>Since 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3000" b="0" i="1" smtClean="0">
                        <a:latin typeface="Cambria Math"/>
                        <a:ea typeface="Cambria Math"/>
                      </a:rPr>
                      <m:t>&lt;5</m:t>
                    </m:r>
                  </m:oMath>
                </a14:m>
                <a:r>
                  <a:rPr lang="en-US" sz="3000" dirty="0" smtClean="0"/>
                  <a:t> is a statement of inequality (you know, it’s missing the ‘or equal to’), </a:t>
                </a:r>
                <a:r>
                  <a:rPr lang="en-US" sz="3000" dirty="0"/>
                  <a:t>it will be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000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000" dirty="0" smtClean="0"/>
                  <a:t>.</a:t>
                </a:r>
              </a:p>
              <a:p>
                <a:r>
                  <a:rPr lang="en-US" sz="3000" dirty="0" smtClean="0"/>
                  <a:t>Therefore,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0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000" dirty="0" smtClean="0"/>
                  <a:t> will be 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3000" b="0" i="1" smtClean="0">
                        <a:latin typeface="Cambria Math"/>
                        <a:ea typeface="Cambria Math"/>
                      </a:rPr>
                      <m:t>≥6</m:t>
                    </m:r>
                  </m:oMath>
                </a14:m>
                <a:r>
                  <a:rPr lang="en-US" sz="3000" dirty="0" smtClean="0"/>
                  <a:t>.</a:t>
                </a:r>
              </a:p>
              <a:p>
                <a:r>
                  <a:rPr lang="en-US" sz="3600" dirty="0" smtClean="0"/>
                  <a:t>What </a:t>
                </a:r>
                <a:r>
                  <a:rPr lang="en-US" sz="3600" dirty="0"/>
                  <a:t>kind of test will this test be?</a:t>
                </a:r>
              </a:p>
              <a:p>
                <a:pPr lvl="1"/>
                <a:r>
                  <a:rPr lang="en-US" sz="2800" dirty="0"/>
                  <a:t>Left-Tailed</a:t>
                </a:r>
              </a:p>
              <a:p>
                <a:pPr lvl="1"/>
                <a:r>
                  <a:rPr lang="en-US" sz="2800" dirty="0"/>
                  <a:t>Right-Tailed</a:t>
                </a:r>
              </a:p>
              <a:p>
                <a:pPr lvl="1"/>
                <a:r>
                  <a:rPr lang="en-US" sz="2800" dirty="0" smtClean="0"/>
                  <a:t>Two-Tailed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3235" r="-148" b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 flipH="1">
            <a:off x="3071091" y="5029200"/>
            <a:ext cx="1828800" cy="0"/>
          </a:xfrm>
          <a:prstGeom prst="straightConnector1">
            <a:avLst/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75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Which direction?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00600"/>
              </a:xfrm>
            </p:spPr>
            <p:txBody>
              <a:bodyPr>
                <a:normAutofit/>
              </a:bodyPr>
              <a:lstStyle/>
              <a:p>
                <a:r>
                  <a:rPr lang="en-US" sz="3600" dirty="0" smtClean="0"/>
                  <a:t>For two-tailed tests, it’s easy. 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  <a:ea typeface="Cambria Math"/>
                      </a:rPr>
                      <m:t>: 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en-US" sz="2400" b="0" dirty="0" smtClean="0">
                  <a:ea typeface="Cambria Math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  <a:ea typeface="Cambria Math"/>
                      </a:rPr>
                      <m:t>: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endParaRPr lang="en-US" sz="2400" b="0" dirty="0" smtClean="0">
                  <a:ea typeface="Cambria Math"/>
                </a:endParaRPr>
              </a:p>
              <a:p>
                <a:r>
                  <a:rPr lang="en-US" sz="3200" dirty="0" smtClean="0">
                    <a:ea typeface="Cambria Math"/>
                  </a:rPr>
                  <a:t>One-tailed tests, it’s a bit tougher.</a:t>
                </a:r>
                <a:endParaRPr lang="en-US" b="0" dirty="0" smtClean="0">
                  <a:ea typeface="Cambria Math"/>
                </a:endParaRPr>
              </a:p>
              <a:p>
                <a:pPr lvl="1"/>
                <a:r>
                  <a:rPr lang="en-US" sz="2400" dirty="0" smtClean="0"/>
                  <a:t>The tail of the test is the direction of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2400" dirty="0" smtClean="0"/>
                  <a:t>.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US" sz="2400" i="1">
                        <a:latin typeface="Cambria Math"/>
                        <a:ea typeface="Cambria Math"/>
                      </a:rPr>
                      <m:t>: 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sz="2400" dirty="0" smtClean="0">
                    <a:ea typeface="Cambria Math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𝐴</m:t>
                        </m:r>
                      </m:sub>
                    </m:sSub>
                    <m:r>
                      <a:rPr lang="en-US" sz="2400" i="1">
                        <a:latin typeface="Cambria Math"/>
                        <a:ea typeface="Cambria Math"/>
                      </a:rPr>
                      <m:t>: 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endParaRPr lang="en-US" sz="2400" dirty="0" smtClean="0">
                  <a:ea typeface="Cambria Math"/>
                </a:endParaRPr>
              </a:p>
              <a:p>
                <a:pPr lvl="2"/>
                <a:r>
                  <a:rPr lang="en-US" sz="2400" dirty="0" smtClean="0">
                    <a:ea typeface="Cambria Math"/>
                  </a:rPr>
                  <a:t>This test would be a right-tailed test.</a:t>
                </a:r>
              </a:p>
              <a:p>
                <a:pPr lvl="2"/>
                <a:endParaRPr lang="en-US" sz="2400" dirty="0">
                  <a:ea typeface="Cambria Math"/>
                </a:endParaRP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US" sz="2400" i="1">
                        <a:latin typeface="Cambria Math"/>
                        <a:ea typeface="Cambria Math"/>
                      </a:rPr>
                      <m:t>: 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sz="2400" dirty="0">
                    <a:ea typeface="Cambria Math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𝐴</m:t>
                        </m:r>
                      </m:sub>
                    </m:sSub>
                    <m:r>
                      <a:rPr lang="en-US" sz="2400" i="1">
                        <a:latin typeface="Cambria Math"/>
                        <a:ea typeface="Cambria Math"/>
                      </a:rPr>
                      <m:t>: 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endParaRPr lang="en-US" sz="2400" dirty="0">
                  <a:ea typeface="Cambria Math"/>
                </a:endParaRPr>
              </a:p>
              <a:p>
                <a:pPr lvl="2"/>
                <a:r>
                  <a:rPr lang="en-US" sz="2400" dirty="0">
                    <a:ea typeface="Cambria Math"/>
                  </a:rPr>
                  <a:t>This test would be a </a:t>
                </a:r>
                <a:r>
                  <a:rPr lang="en-US" sz="2400" dirty="0" smtClean="0">
                    <a:ea typeface="Cambria Math"/>
                  </a:rPr>
                  <a:t>left-tailed </a:t>
                </a:r>
                <a:r>
                  <a:rPr lang="en-US" sz="2400" dirty="0">
                    <a:ea typeface="Cambria Math"/>
                  </a:rPr>
                  <a:t>test</a:t>
                </a:r>
                <a:r>
                  <a:rPr lang="en-US" sz="2400" dirty="0" smtClean="0">
                    <a:ea typeface="Cambria Math"/>
                  </a:rPr>
                  <a:t>.</a:t>
                </a:r>
                <a:endParaRPr lang="en-US" sz="2400" dirty="0">
                  <a:ea typeface="Cambria Math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00600"/>
              </a:xfrm>
              <a:blipFill rotWithShape="1">
                <a:blip r:embed="rId2"/>
                <a:stretch>
                  <a:fillRect l="-2000" t="-1906" b="-1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670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 smtClean="0"/>
              <a:t>Learning Objectives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Be </a:t>
            </a:r>
            <a:r>
              <a:rPr lang="en-US" sz="3600" dirty="0"/>
              <a:t>able to state the null </a:t>
            </a:r>
            <a:r>
              <a:rPr lang="en-US" sz="3600" dirty="0" smtClean="0"/>
              <a:t>and alternative hypotheses </a:t>
            </a:r>
            <a:r>
              <a:rPr lang="en-US" sz="3600" dirty="0"/>
              <a:t>for both one-tailed and two-tailed tests</a:t>
            </a:r>
          </a:p>
          <a:p>
            <a:r>
              <a:rPr lang="en-US" sz="3600" dirty="0"/>
              <a:t>Differentiate between a significance level and a probability level</a:t>
            </a:r>
          </a:p>
          <a:p>
            <a:r>
              <a:rPr lang="en-US" sz="3600" dirty="0"/>
              <a:t>State the </a:t>
            </a:r>
            <a:r>
              <a:rPr lang="en-US" sz="3600" dirty="0" smtClean="0"/>
              <a:t>five steps </a:t>
            </a:r>
            <a:r>
              <a:rPr lang="en-US" sz="3600" dirty="0"/>
              <a:t>involved in </a:t>
            </a:r>
            <a:r>
              <a:rPr lang="en-US" sz="3600" dirty="0" smtClean="0"/>
              <a:t>hypothesis testing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514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237"/>
            <a:ext cx="8229600" cy="1600200"/>
          </a:xfrm>
        </p:spPr>
        <p:txBody>
          <a:bodyPr/>
          <a:lstStyle/>
          <a:p>
            <a:r>
              <a:rPr lang="en-US" sz="6000" b="1" dirty="0" smtClean="0"/>
              <a:t>Big Idea to Remember</a:t>
            </a:r>
            <a:br>
              <a:rPr lang="en-US" sz="6000" b="1" dirty="0" smtClean="0"/>
            </a:br>
            <a:r>
              <a:rPr lang="en-US" sz="3600" dirty="0"/>
              <a:t>Don’t mess this idea up</a:t>
            </a:r>
            <a:r>
              <a:rPr lang="en-US" sz="3600" dirty="0" smtClean="0"/>
              <a:t>!!!!!!!!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We Reject</a:t>
            </a:r>
          </a:p>
          <a:p>
            <a:r>
              <a:rPr lang="en-US" sz="3600" dirty="0" smtClean="0"/>
              <a:t>We Fail to Reject</a:t>
            </a:r>
          </a:p>
          <a:p>
            <a:endParaRPr lang="en-US" sz="3600" dirty="0" smtClean="0"/>
          </a:p>
          <a:p>
            <a:r>
              <a:rPr lang="en-US" sz="3600" dirty="0"/>
              <a:t>We never Accept anything.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502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 smtClean="0"/>
              <a:t>Key Definitions</a:t>
            </a:r>
            <a:endParaRPr lang="en-US" sz="7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530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3200" dirty="0" smtClean="0"/>
                  <a:t>Hypothesis</a:t>
                </a:r>
              </a:p>
              <a:p>
                <a:pPr lvl="1"/>
                <a:r>
                  <a:rPr lang="en-US" altLang="zh-CN" sz="2400" dirty="0"/>
                  <a:t>a statement that something is true</a:t>
                </a:r>
              </a:p>
              <a:p>
                <a:r>
                  <a:rPr lang="en-US" altLang="zh-CN" sz="3200" dirty="0"/>
                  <a:t>Null </a:t>
                </a:r>
                <a:r>
                  <a:rPr lang="en-US" altLang="zh-CN" sz="3200" dirty="0" smtClean="0"/>
                  <a:t>Hypothesis</a:t>
                </a:r>
              </a:p>
              <a:p>
                <a:pPr lvl="1"/>
                <a:r>
                  <a:rPr kumimoji="1" lang="en-US" altLang="zh-CN" sz="2400" dirty="0">
                    <a:ea typeface="宋体" pitchFamily="2" charset="-122"/>
                  </a:rPr>
                  <a:t>A hypothesis to be tested. </a:t>
                </a:r>
                <a:endParaRPr kumimoji="1" lang="en-US" altLang="zh-CN" sz="2400" dirty="0" smtClean="0">
                  <a:ea typeface="宋体" pitchFamily="2" charset="-122"/>
                </a:endParaRPr>
              </a:p>
              <a:p>
                <a:pPr lvl="1"/>
                <a:r>
                  <a:rPr kumimoji="1" lang="en-US" altLang="zh-CN" sz="2400" dirty="0" smtClean="0">
                    <a:ea typeface="宋体" pitchFamily="2" charset="-122"/>
                  </a:rPr>
                  <a:t>Denoted </a:t>
                </a:r>
                <a:r>
                  <a:rPr kumimoji="1" lang="en-US" altLang="zh-CN" sz="2400" b="1" i="1" dirty="0" smtClean="0">
                    <a:ea typeface="宋体" pitchFamily="2" charset="-122"/>
                  </a:rPr>
                  <a:t>H</a:t>
                </a:r>
                <a:r>
                  <a:rPr kumimoji="1" lang="en-US" altLang="zh-CN" sz="2400" b="1" i="1" baseline="-25000" dirty="0" smtClean="0">
                    <a:ea typeface="宋体" pitchFamily="2" charset="-122"/>
                  </a:rPr>
                  <a:t>0</a:t>
                </a:r>
                <a:r>
                  <a:rPr kumimoji="1" lang="en-US" altLang="zh-CN" sz="2400" b="1" i="1" dirty="0" smtClean="0">
                    <a:ea typeface="宋体" pitchFamily="2" charset="-122"/>
                  </a:rPr>
                  <a:t> </a:t>
                </a:r>
                <a:r>
                  <a:rPr kumimoji="1" lang="en-US" altLang="zh-CN" sz="2400" dirty="0" smtClean="0">
                    <a:ea typeface="宋体" pitchFamily="2" charset="-122"/>
                  </a:rPr>
                  <a:t>(“H sub-zero” or “H-naught”)</a:t>
                </a:r>
              </a:p>
              <a:p>
                <a:pPr lvl="1"/>
                <a:r>
                  <a:rPr kumimoji="1" lang="en-US" altLang="zh-CN" sz="2400" dirty="0" smtClean="0">
                    <a:ea typeface="宋体" pitchFamily="2" charset="-122"/>
                  </a:rPr>
                  <a:t>MUST HAVE A STATEMENT OF EQUALITY </a:t>
                </a:r>
                <a14:m>
                  <m:oMath xmlns:m="http://schemas.openxmlformats.org/officeDocument/2006/math">
                    <m:r>
                      <a:rPr kumimoji="1" lang="en-US" altLang="zh-CN" sz="2400" b="0" i="1" smtClean="0">
                        <a:latin typeface="Cambria Math"/>
                        <a:ea typeface="宋体" pitchFamily="2" charset="-122"/>
                      </a:rPr>
                      <m:t>(=,</m:t>
                    </m:r>
                    <m:r>
                      <a:rPr kumimoji="1" lang="en-US" altLang="zh-CN" sz="2400" b="0" i="1" smtClean="0">
                        <a:latin typeface="Cambria Math"/>
                        <a:ea typeface="Cambria Math"/>
                      </a:rPr>
                      <m:t>≤,≥)</m:t>
                    </m:r>
                  </m:oMath>
                </a14:m>
                <a:endParaRPr kumimoji="1" lang="en-US" altLang="zh-CN" sz="2400" dirty="0" smtClean="0">
                  <a:ea typeface="宋体" pitchFamily="2" charset="-122"/>
                </a:endParaRPr>
              </a:p>
              <a:p>
                <a:r>
                  <a:rPr kumimoji="1" lang="en-US" altLang="zh-CN" sz="3200" dirty="0" smtClean="0">
                    <a:ea typeface="宋体" pitchFamily="2" charset="-122"/>
                  </a:rPr>
                  <a:t>Alternative Hypothesis</a:t>
                </a:r>
              </a:p>
              <a:p>
                <a:pPr lvl="1"/>
                <a:r>
                  <a:rPr kumimoji="1" lang="en-US" altLang="zh-CN" sz="2400" dirty="0" smtClean="0">
                    <a:ea typeface="宋体" pitchFamily="2" charset="-122"/>
                  </a:rPr>
                  <a:t>To </a:t>
                </a:r>
                <a:r>
                  <a:rPr kumimoji="1" lang="en-US" altLang="zh-CN" sz="2400" dirty="0">
                    <a:ea typeface="宋体" pitchFamily="2" charset="-122"/>
                  </a:rPr>
                  <a:t>be considered as an alternative to the </a:t>
                </a:r>
                <a:r>
                  <a:rPr kumimoji="1" lang="en-US" altLang="zh-CN" sz="2400" b="1" i="1" dirty="0">
                    <a:ea typeface="宋体" pitchFamily="2" charset="-122"/>
                  </a:rPr>
                  <a:t>H</a:t>
                </a:r>
                <a:r>
                  <a:rPr kumimoji="1" lang="en-US" altLang="zh-CN" sz="2400" b="1" i="1" baseline="-25000" dirty="0">
                    <a:ea typeface="宋体" pitchFamily="2" charset="-122"/>
                  </a:rPr>
                  <a:t>0</a:t>
                </a:r>
                <a:endParaRPr kumimoji="1" lang="en-US" altLang="zh-CN" sz="2400" dirty="0" smtClean="0">
                  <a:ea typeface="宋体" pitchFamily="2" charset="-122"/>
                </a:endParaRPr>
              </a:p>
              <a:p>
                <a:pPr lvl="1"/>
                <a:r>
                  <a:rPr kumimoji="1" lang="en-US" altLang="zh-CN" sz="2400" dirty="0" smtClean="0">
                    <a:ea typeface="宋体" pitchFamily="2" charset="-122"/>
                  </a:rPr>
                  <a:t>Denoted </a:t>
                </a:r>
                <a:r>
                  <a:rPr kumimoji="1" lang="en-US" altLang="zh-CN" sz="2400" b="1" i="1" dirty="0">
                    <a:ea typeface="宋体" pitchFamily="2" charset="-122"/>
                  </a:rPr>
                  <a:t>H</a:t>
                </a:r>
                <a:r>
                  <a:rPr kumimoji="1" lang="en-US" altLang="zh-CN" sz="2400" b="1" i="1" baseline="-25000" dirty="0">
                    <a:ea typeface="宋体" pitchFamily="2" charset="-122"/>
                  </a:rPr>
                  <a:t>A </a:t>
                </a:r>
                <a:r>
                  <a:rPr kumimoji="1" lang="en-US" altLang="zh-CN" sz="2400" b="1" i="1" baseline="-25000" dirty="0" smtClean="0">
                    <a:ea typeface="宋体" pitchFamily="2" charset="-122"/>
                  </a:rPr>
                  <a:t> </a:t>
                </a:r>
                <a:r>
                  <a:rPr kumimoji="1" lang="en-US" altLang="zh-CN" sz="2400" dirty="0" smtClean="0">
                    <a:ea typeface="宋体" pitchFamily="2" charset="-122"/>
                  </a:rPr>
                  <a:t>or </a:t>
                </a:r>
                <a:r>
                  <a:rPr kumimoji="1" lang="en-US" altLang="zh-CN" sz="2400" b="1" i="1" dirty="0" smtClean="0">
                    <a:ea typeface="宋体" pitchFamily="2" charset="-122"/>
                  </a:rPr>
                  <a:t>H</a:t>
                </a:r>
                <a:r>
                  <a:rPr kumimoji="1" lang="en-US" altLang="zh-CN" sz="2400" b="1" i="1" baseline="-25000" dirty="0" smtClean="0">
                    <a:ea typeface="宋体" pitchFamily="2" charset="-122"/>
                  </a:rPr>
                  <a:t>1</a:t>
                </a:r>
              </a:p>
              <a:p>
                <a:pPr lvl="1"/>
                <a:r>
                  <a:rPr lang="en-US" altLang="zh-CN" sz="2400" dirty="0" smtClean="0"/>
                  <a:t>What you are trying to prove is true</a:t>
                </a:r>
                <a:endParaRPr lang="en-US" altLang="zh-CN" sz="2400" dirty="0"/>
              </a:p>
              <a:p>
                <a:pPr lvl="1"/>
                <a:r>
                  <a:rPr lang="en-US" altLang="zh-CN" sz="2400" dirty="0" smtClean="0"/>
                  <a:t>MUST HAVE A STATEMENT OF INEQUALITY 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</a:rPr>
                      <m:t>(</m:t>
                    </m:r>
                    <m:r>
                      <a:rPr lang="en-US" altLang="zh-CN" sz="2400" b="0" i="1" smtClean="0">
                        <a:latin typeface="Cambria Math"/>
                        <a:ea typeface="Cambria Math"/>
                      </a:rPr>
                      <m:t>≠,&lt;,&gt;)</m:t>
                    </m:r>
                  </m:oMath>
                </a14:m>
                <a:endParaRPr lang="en-US" altLang="zh-CN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53000"/>
              </a:xfrm>
              <a:blipFill rotWithShape="1">
                <a:blip r:embed="rId3"/>
                <a:stretch>
                  <a:fillRect l="-1630" t="-2586" b="-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316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 of Statistical Tests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Left Tailed</a:t>
            </a:r>
          </a:p>
          <a:p>
            <a:r>
              <a:rPr lang="en-US" sz="3600" dirty="0" smtClean="0"/>
              <a:t>Right Tailed</a:t>
            </a:r>
          </a:p>
          <a:p>
            <a:r>
              <a:rPr lang="en-US" sz="3600" dirty="0" smtClean="0"/>
              <a:t>Two-Tailed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905000"/>
            <a:ext cx="5391048" cy="37338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3722040" y="1564560"/>
              <a:ext cx="5179320" cy="335772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12680" y="1555200"/>
                <a:ext cx="5198040" cy="3376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9660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Setting up a Test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sz="3200" dirty="0" smtClean="0"/>
                  <a:t>Identify the claim.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3200" dirty="0" smtClean="0"/>
                  <a:t>From the claim, Identify the </a:t>
                </a:r>
                <a:r>
                  <a:rPr kumimoji="1" lang="en-US" altLang="zh-CN" sz="3200" b="1" i="1" dirty="0" smtClean="0">
                    <a:ea typeface="宋体" pitchFamily="2" charset="-122"/>
                  </a:rPr>
                  <a:t>H</a:t>
                </a:r>
                <a:r>
                  <a:rPr kumimoji="1" lang="en-US" altLang="zh-CN" sz="3200" b="1" i="1" baseline="-25000" dirty="0" smtClean="0">
                    <a:ea typeface="宋体" pitchFamily="2" charset="-122"/>
                  </a:rPr>
                  <a:t>0</a:t>
                </a:r>
                <a:r>
                  <a:rPr kumimoji="1" lang="en-US" altLang="zh-CN" sz="3200" b="1" i="1" dirty="0" smtClean="0">
                    <a:ea typeface="宋体" pitchFamily="2" charset="-122"/>
                  </a:rPr>
                  <a:t> </a:t>
                </a:r>
                <a:r>
                  <a:rPr kumimoji="1" lang="en-US" altLang="zh-CN" sz="3200" dirty="0" smtClean="0">
                    <a:ea typeface="宋体" pitchFamily="2" charset="-122"/>
                  </a:rPr>
                  <a:t>and the </a:t>
                </a:r>
                <a:r>
                  <a:rPr kumimoji="1" lang="en-US" altLang="zh-CN" sz="3200" b="1" i="1" dirty="0" smtClean="0">
                    <a:ea typeface="宋体" pitchFamily="2" charset="-122"/>
                  </a:rPr>
                  <a:t>H</a:t>
                </a:r>
                <a:r>
                  <a:rPr kumimoji="1" lang="en-US" altLang="zh-CN" sz="3200" b="1" i="1" baseline="-25000" dirty="0" smtClean="0">
                    <a:ea typeface="宋体" pitchFamily="2" charset="-122"/>
                  </a:rPr>
                  <a:t>A</a:t>
                </a:r>
                <a:r>
                  <a:rPr kumimoji="1" lang="en-US" altLang="zh-CN" sz="3200" i="1" dirty="0" smtClean="0">
                    <a:ea typeface="宋体" pitchFamily="2" charset="-122"/>
                  </a:rPr>
                  <a:t>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kumimoji="1" lang="en-US" sz="3200" dirty="0" smtClean="0">
                    <a:ea typeface="宋体" pitchFamily="2" charset="-122"/>
                  </a:rPr>
                  <a:t>Identify the type of test (Left, Right, Two-Tailed), also figure out Rejection Zone Boundary (use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sz="3200" i="1" smtClean="0">
                            <a:latin typeface="Cambria Math"/>
                            <a:ea typeface="宋体" pitchFamily="2" charset="-122"/>
                          </a:rPr>
                        </m:ctrlPr>
                      </m:sSubPr>
                      <m:e>
                        <m:r>
                          <a:rPr kumimoji="1" lang="en-US" sz="3200" b="0" i="1" smtClean="0">
                            <a:latin typeface="Cambria Math"/>
                            <a:ea typeface="宋体" pitchFamily="2" charset="-122"/>
                          </a:rPr>
                          <m:t>𝑧</m:t>
                        </m:r>
                      </m:e>
                      <m:sub>
                        <m:r>
                          <a:rPr kumimoji="1" lang="en-US" sz="3200" b="0" i="1" smtClean="0">
                            <a:latin typeface="Cambria Math"/>
                            <a:ea typeface="宋体" pitchFamily="2" charset="-122"/>
                          </a:rPr>
                          <m:t>𝑐</m:t>
                        </m:r>
                      </m:sub>
                    </m:sSub>
                  </m:oMath>
                </a14:m>
                <a:r>
                  <a:rPr kumimoji="1" lang="en-US" sz="3200" dirty="0" smtClean="0">
                    <a:ea typeface="宋体" pitchFamily="2" charset="-122"/>
                  </a:rPr>
                  <a:t> for large Samples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sz="3200" i="1">
                            <a:latin typeface="Cambria Math"/>
                            <a:ea typeface="宋体" pitchFamily="2" charset="-122"/>
                          </a:rPr>
                        </m:ctrlPr>
                      </m:sSubPr>
                      <m:e>
                        <m:r>
                          <a:rPr kumimoji="1" lang="en-US" sz="3200" b="0" i="1" smtClean="0">
                            <a:latin typeface="Cambria Math"/>
                            <a:ea typeface="宋体" pitchFamily="2" charset="-122"/>
                          </a:rPr>
                          <m:t>𝑡</m:t>
                        </m:r>
                      </m:e>
                      <m:sub>
                        <m:r>
                          <a:rPr kumimoji="1" lang="en-US" sz="3200" i="1">
                            <a:latin typeface="Cambria Math"/>
                            <a:ea typeface="宋体" pitchFamily="2" charset="-122"/>
                          </a:rPr>
                          <m:t>𝑐</m:t>
                        </m:r>
                      </m:sub>
                    </m:sSub>
                  </m:oMath>
                </a14:m>
                <a:r>
                  <a:rPr kumimoji="1" lang="en-US" sz="3200" dirty="0" smtClean="0">
                    <a:ea typeface="宋体" pitchFamily="2" charset="-122"/>
                  </a:rPr>
                  <a:t> for Small Samples).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225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Calculations for the Test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>
                  <a:buFont typeface="+mj-lt"/>
                  <a:buAutoNum type="arabicPeriod" startAt="4"/>
                </a:pPr>
                <a:r>
                  <a:rPr lang="en-US" sz="3200" dirty="0" smtClean="0"/>
                  <a:t>Calculate your adjusted z-value using </a:t>
                </a:r>
              </a:p>
              <a:p>
                <a:pPr marL="0" indent="0">
                  <a:buNone/>
                </a:pPr>
                <a:r>
                  <a:rPr lang="en-US" sz="3200" b="0" dirty="0"/>
                  <a:t>	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𝑧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𝜇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÷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3200" dirty="0" smtClean="0"/>
                  <a:t> (for Large Samples)</a:t>
                </a:r>
              </a:p>
              <a:p>
                <a:pPr marL="0" indent="0">
                  <a:buNone/>
                </a:pPr>
                <a:r>
                  <a:rPr lang="en-US" sz="3200" dirty="0" smtClean="0"/>
                  <a:t>	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US" sz="3200" i="1">
                            <a:latin typeface="Cambria Math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𝜇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÷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3200" dirty="0" smtClean="0"/>
                  <a:t> (for Small Samples)</a:t>
                </a:r>
              </a:p>
              <a:p>
                <a:pPr marL="514350" indent="-514350">
                  <a:buFont typeface="+mj-lt"/>
                  <a:buAutoNum type="arabicPeriod" startAt="5"/>
                </a:pPr>
                <a:r>
                  <a:rPr lang="en-US" sz="3200" dirty="0" smtClean="0"/>
                  <a:t>Interpret your results and write a conclusion.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167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Video Example</a:t>
            </a:r>
            <a:endParaRPr lang="en-US" b="1" dirty="0"/>
          </a:p>
        </p:txBody>
      </p:sp>
      <p:pic>
        <p:nvPicPr>
          <p:cNvPr id="4" name="Content Placeholder 3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58" y="1600200"/>
            <a:ext cx="7391684" cy="4525963"/>
          </a:xfrm>
        </p:spPr>
      </p:pic>
    </p:spTree>
    <p:extLst>
      <p:ext uri="{BB962C8B-B14F-4D97-AF65-F5344CB8AC3E}">
        <p14:creationId xmlns:p14="http://schemas.microsoft.com/office/powerpoint/2010/main" val="108609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Written Example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sz="3600" dirty="0" smtClean="0"/>
                  <a:t>Claim: This coin is NOT FAIR.</a:t>
                </a:r>
              </a:p>
              <a:p>
                <a:r>
                  <a:rPr lang="en-US" sz="3600" dirty="0" smtClean="0"/>
                  <a:t>The claim states that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𝑝</m:t>
                    </m:r>
                    <m:r>
                      <a:rPr lang="en-US" sz="3600" b="0" i="1" smtClean="0">
                        <a:latin typeface="Cambria Math"/>
                        <a:ea typeface="Cambria Math"/>
                      </a:rPr>
                      <m:t>≠0.5.</m:t>
                    </m:r>
                  </m:oMath>
                </a14:m>
                <a:endParaRPr lang="en-US" sz="3600" dirty="0" smtClean="0"/>
              </a:p>
              <a:p>
                <a:r>
                  <a:rPr lang="en-US" sz="3600" dirty="0" smtClean="0"/>
                  <a:t>Since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𝑝</m:t>
                    </m:r>
                    <m:r>
                      <a:rPr lang="en-US" sz="3600" i="1">
                        <a:latin typeface="Cambria Math"/>
                        <a:ea typeface="Cambria Math"/>
                      </a:rPr>
                      <m:t>≠0.5</m:t>
                    </m:r>
                  </m:oMath>
                </a14:m>
                <a:r>
                  <a:rPr lang="en-US" sz="3600" dirty="0" smtClean="0"/>
                  <a:t> is a statement of inequality, it will be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600" dirty="0" smtClean="0"/>
                  <a:t>.</a:t>
                </a:r>
              </a:p>
              <a:p>
                <a:r>
                  <a:rPr lang="en-US" sz="3600" dirty="0" smtClean="0"/>
                  <a:t>Therefore,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 smtClean="0"/>
                  <a:t> must be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𝑝</m:t>
                    </m:r>
                    <m:r>
                      <a:rPr lang="en-US" sz="36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3600" i="1">
                        <a:latin typeface="Cambria Math"/>
                        <a:ea typeface="Cambria Math"/>
                      </a:rPr>
                      <m:t>0.5.</m:t>
                    </m:r>
                  </m:oMath>
                </a14:m>
                <a:endParaRPr lang="en-US" sz="3600" dirty="0" smtClean="0">
                  <a:ea typeface="Cambria Math"/>
                </a:endParaRPr>
              </a:p>
              <a:p>
                <a:r>
                  <a:rPr lang="en-US" sz="3600" dirty="0" smtClean="0"/>
                  <a:t>What kind of test will this test be?</a:t>
                </a:r>
              </a:p>
              <a:p>
                <a:pPr lvl="1"/>
                <a:r>
                  <a:rPr lang="en-US" sz="2800" dirty="0" smtClean="0"/>
                  <a:t>Left-Tailed</a:t>
                </a:r>
              </a:p>
              <a:p>
                <a:pPr lvl="1"/>
                <a:r>
                  <a:rPr lang="en-US" sz="2800" dirty="0" smtClean="0"/>
                  <a:t>Right-Tailed</a:t>
                </a:r>
              </a:p>
              <a:p>
                <a:pPr lvl="1"/>
                <a:r>
                  <a:rPr lang="en-US" sz="2800" dirty="0" smtClean="0"/>
                  <a:t>Two-Tailed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2965" b="-3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H="1">
            <a:off x="3124200" y="5867400"/>
            <a:ext cx="1828800" cy="0"/>
          </a:xfrm>
          <a:prstGeom prst="straightConnector1">
            <a:avLst/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494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583</TotalTime>
  <Words>571</Words>
  <Application>Microsoft Office PowerPoint</Application>
  <PresentationFormat>On-screen Show (4:3)</PresentationFormat>
  <Paragraphs>86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Hypothesis Testing</vt:lpstr>
      <vt:lpstr>Learning Objectives</vt:lpstr>
      <vt:lpstr>Big Idea to Remember Don’t mess this idea up!!!!!!!!</vt:lpstr>
      <vt:lpstr>Key Definitions</vt:lpstr>
      <vt:lpstr>Types of Statistical Tests</vt:lpstr>
      <vt:lpstr>Setting up a Test</vt:lpstr>
      <vt:lpstr>Calculations for the Test</vt:lpstr>
      <vt:lpstr>Video Example</vt:lpstr>
      <vt:lpstr>Written Example</vt:lpstr>
      <vt:lpstr>Another Example</vt:lpstr>
      <vt:lpstr>Another Example</vt:lpstr>
      <vt:lpstr>Another Example</vt:lpstr>
      <vt:lpstr>Which direction?</vt:lpstr>
    </vt:vector>
  </TitlesOfParts>
  <Company>MPS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Hypothesis Testing</dc:title>
  <dc:creator>Cohen, Matthew</dc:creator>
  <cp:lastModifiedBy>Cohen, Matthew</cp:lastModifiedBy>
  <cp:revision>15</cp:revision>
  <dcterms:created xsi:type="dcterms:W3CDTF">2014-04-03T11:06:58Z</dcterms:created>
  <dcterms:modified xsi:type="dcterms:W3CDTF">2014-04-04T13:34:11Z</dcterms:modified>
</cp:coreProperties>
</file>